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4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BF338-1B2E-4B10-B38A-209D1CF053D4}" type="datetimeFigureOut">
              <a:rPr lang="en-US" smtClean="0"/>
              <a:t>2/24/2020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A2561-8187-47DD-9A93-6122E56111F9}" type="slidenum">
              <a:rPr lang="en-US" smtClean="0"/>
              <a:t>‹#›</a:t>
            </a:fld>
            <a:endParaRPr lang="en-US" dirty="0"/>
          </a:p>
        </p:txBody>
      </p:sp>
    </p:spTree>
    <p:extLst>
      <p:ext uri="{BB962C8B-B14F-4D97-AF65-F5344CB8AC3E}">
        <p14:creationId xmlns:p14="http://schemas.microsoft.com/office/powerpoint/2010/main" val="2450303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 will discuss the key issues and challenges health care organizations face when adopting Electronic Health Records and focus on the challenges related to interoperability, usability, and health IT safety. This presentation</a:t>
            </a:r>
            <a:r>
              <a:rPr lang="en-US" baseline="0" dirty="0" smtClean="0">
                <a:latin typeface="Times New Roman" pitchFamily="18" charset="0"/>
                <a:cs typeface="Times New Roman" pitchFamily="18" charset="0"/>
              </a:rPr>
              <a:t> will include a discussion of the challenges, how they affect the healthcare workers ad patients, and the </a:t>
            </a:r>
            <a:r>
              <a:rPr lang="en-US" baseline="0" dirty="0" err="1" smtClean="0">
                <a:latin typeface="Times New Roman" pitchFamily="18" charset="0"/>
                <a:cs typeface="Times New Roman" pitchFamily="18" charset="0"/>
              </a:rPr>
              <a:t>qualitu</a:t>
            </a:r>
            <a:r>
              <a:rPr lang="en-US" baseline="0" dirty="0" smtClean="0">
                <a:latin typeface="Times New Roman" pitchFamily="18" charset="0"/>
                <a:cs typeface="Times New Roman" pitchFamily="18" charset="0"/>
              </a:rPr>
              <a:t> and delivery of healthcare services in the kingdom of Saudi Arabia.</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1</a:t>
            </a:fld>
            <a:endParaRPr lang="en-US" dirty="0"/>
          </a:p>
        </p:txBody>
      </p:sp>
    </p:spTree>
    <p:extLst>
      <p:ext uri="{BB962C8B-B14F-4D97-AF65-F5344CB8AC3E}">
        <p14:creationId xmlns:p14="http://schemas.microsoft.com/office/powerpoint/2010/main" val="2377200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introduction of Electronic Health Record has brought about challenges that are affecting the health care organizations in the Kingdom of Saudi Arabia. Some of these challenge include insufficient skills to handle the devices that are brought about.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Big changes from using an old-fashioned way to store health records to using advanced technology is also an issue. With advanced technology, there comes interoperability which has disadvantages such as inconsistency, lack of standards, and difficulty in managing health care </a:t>
            </a:r>
            <a:r>
              <a:rPr lang="en-US" dirty="0" smtClean="0">
                <a:latin typeface="Times New Roman" pitchFamily="18" charset="0"/>
                <a:cs typeface="Times New Roman" pitchFamily="18" charset="0"/>
              </a:rPr>
              <a:t>systems (</a:t>
            </a:r>
            <a:r>
              <a:rPr lang="en-US" dirty="0" err="1" smtClean="0">
                <a:latin typeface="Times New Roman" pitchFamily="18" charset="0"/>
                <a:cs typeface="Times New Roman" pitchFamily="18" charset="0"/>
              </a:rPr>
              <a:t>Jalghoum</a:t>
            </a:r>
            <a:r>
              <a:rPr lang="en-US" dirty="0" smtClean="0">
                <a:latin typeface="Times New Roman" pitchFamily="18" charset="0"/>
                <a:cs typeface="Times New Roman" pitchFamily="18" charset="0"/>
              </a:rPr>
              <a:t> &amp;</a:t>
            </a:r>
            <a:r>
              <a:rPr lang="en-US" dirty="0" err="1" smtClean="0">
                <a:latin typeface="Times New Roman" pitchFamily="18" charset="0"/>
                <a:cs typeface="Times New Roman" pitchFamily="18" charset="0"/>
              </a:rPr>
              <a:t>Khasawneh</a:t>
            </a:r>
            <a:r>
              <a:rPr lang="en-US" dirty="0" smtClean="0">
                <a:latin typeface="Times New Roman" pitchFamily="18" charset="0"/>
                <a:cs typeface="Times New Roman" pitchFamily="18" charset="0"/>
              </a:rPr>
              <a:t>, 2016).</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Other challenges include lack of sufficient skills and knowledge for workers and doubts of the system on improving healthcare services for patients. </a:t>
            </a:r>
            <a:r>
              <a:rPr lang="en-US" dirty="0" smtClean="0">
                <a:latin typeface="Times New Roman" pitchFamily="18" charset="0"/>
                <a:cs typeface="Times New Roman" pitchFamily="18" charset="0"/>
              </a:rPr>
              <a:t>Therefore, the introduction of technology in health care has made things easier but more complicated than before.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2</a:t>
            </a:fld>
            <a:endParaRPr lang="en-US" dirty="0"/>
          </a:p>
        </p:txBody>
      </p:sp>
    </p:spTree>
    <p:extLst>
      <p:ext uri="{BB962C8B-B14F-4D97-AF65-F5344CB8AC3E}">
        <p14:creationId xmlns:p14="http://schemas.microsoft.com/office/powerpoint/2010/main" val="3827258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Times New Roman" pitchFamily="18" charset="0"/>
                <a:cs typeface="Times New Roman" pitchFamily="18" charset="0"/>
              </a:rPr>
              <a:t>Although the introduction of healthcare has some advantages, healthcare delivery in Saudi Arabia has reduced due to insufficient training of the workers in the technology sector. Since the individuals working in health care organizations in Saudi Arabia are not properly trained, they end up losing patient’s information. Another reason can be because the introduction of interoperability which makes measurement, evaluation and improvement of healthcare systems difficult. Therefore, many patients end up losing their health records which in turn makes health care delivery become a big challenge. Also, many patients do not trust healthcare delivery with the introduction of </a:t>
            </a:r>
            <a:r>
              <a:rPr lang="en-US" baseline="0" dirty="0" err="1" smtClean="0">
                <a:latin typeface="Times New Roman" pitchFamily="18" charset="0"/>
                <a:cs typeface="Times New Roman" pitchFamily="18" charset="0"/>
              </a:rPr>
              <a:t>eHealth</a:t>
            </a:r>
            <a:r>
              <a:rPr lang="en-US" baseline="0" dirty="0" smtClean="0">
                <a:latin typeface="Times New Roman" pitchFamily="18" charset="0"/>
                <a:cs typeface="Times New Roman" pitchFamily="18" charset="0"/>
              </a:rPr>
              <a:t>. Hence, they prefer not be involved with the new implementation of </a:t>
            </a:r>
            <a:r>
              <a:rPr lang="en-US" baseline="0" dirty="0" err="1" smtClean="0">
                <a:latin typeface="Times New Roman" pitchFamily="18" charset="0"/>
                <a:cs typeface="Times New Roman" pitchFamily="18" charset="0"/>
              </a:rPr>
              <a:t>eHealth</a:t>
            </a:r>
            <a:r>
              <a:rPr lang="en-US" baseline="0" dirty="0" smtClean="0">
                <a:latin typeface="Times New Roman" pitchFamily="18" charset="0"/>
                <a:cs typeface="Times New Roman" pitchFamily="18" charset="0"/>
              </a:rPr>
              <a:t> due to lack of trust and doubts. This will in turn affect healthcare delivery in the case of workers since they would have less patients to provide services to.</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3</a:t>
            </a:fld>
            <a:endParaRPr lang="en-US" dirty="0"/>
          </a:p>
        </p:txBody>
      </p:sp>
    </p:spTree>
    <p:extLst>
      <p:ext uri="{BB962C8B-B14F-4D97-AF65-F5344CB8AC3E}">
        <p14:creationId xmlns:p14="http://schemas.microsoft.com/office/powerpoint/2010/main" val="28887086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itchFamily="18" charset="0"/>
                <a:cs typeface="Times New Roman" pitchFamily="18" charset="0"/>
              </a:rPr>
              <a:t>Healthcare will be effective if the workers are trained to use the new technological advancement in the health care organizations. However, without proper skills and knowledge about the changing world where technology has advanced and most sectors, including the health care system has incorporated it to make work easier and </a:t>
            </a:r>
            <a:r>
              <a:rPr lang="en-US" baseline="0" dirty="0" smtClean="0">
                <a:latin typeface="Times New Roman" pitchFamily="18" charset="0"/>
                <a:cs typeface="Times New Roman" pitchFamily="18" charset="0"/>
              </a:rPr>
              <a:t>faster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Alsulame</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Khalifa</a:t>
            </a:r>
            <a:r>
              <a:rPr lang="en-US" dirty="0" smtClean="0">
                <a:latin typeface="Times New Roman" pitchFamily="18" charset="0"/>
                <a:cs typeface="Times New Roman" pitchFamily="18" charset="0"/>
              </a:rPr>
              <a:t> &amp; </a:t>
            </a:r>
            <a:r>
              <a:rPr lang="en-US" dirty="0" err="1" smtClean="0">
                <a:latin typeface="Times New Roman" pitchFamily="18" charset="0"/>
                <a:cs typeface="Times New Roman" pitchFamily="18" charset="0"/>
              </a:rPr>
              <a:t>Househ</a:t>
            </a:r>
            <a:r>
              <a:rPr lang="en-US" dirty="0" smtClean="0">
                <a:latin typeface="Times New Roman" pitchFamily="18" charset="0"/>
                <a:cs typeface="Times New Roman" pitchFamily="18" charset="0"/>
              </a:rPr>
              <a:t>, 2016) </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But it has become difficult for workers to adapt to the changes that come with advanced technology. For instance, the incorporation of Electronic Health Records has made the workers lose many documentations of the patients because they do not know how to work with the new implementation. It has also made the healthcare </a:t>
            </a:r>
            <a:r>
              <a:rPr lang="en-US" baseline="0" dirty="0" err="1" smtClean="0">
                <a:latin typeface="Times New Roman" pitchFamily="18" charset="0"/>
                <a:cs typeface="Times New Roman" pitchFamily="18" charset="0"/>
              </a:rPr>
              <a:t>workser</a:t>
            </a:r>
            <a:r>
              <a:rPr lang="en-US" baseline="0" dirty="0" smtClean="0">
                <a:latin typeface="Times New Roman" pitchFamily="18" charset="0"/>
                <a:cs typeface="Times New Roman" pitchFamily="18" charset="0"/>
              </a:rPr>
              <a:t> commit mistakes and errors which could be harmful to the patients through mixing some records due to confusion and lack of skills in operating some of the equipment that have been brought in the healthcare organization. Therefore, effective healthcare is on the rocks due to the change and lack of knowledge on how to run and </a:t>
            </a:r>
            <a:r>
              <a:rPr lang="en-US" baseline="0" dirty="0" err="1" smtClean="0">
                <a:latin typeface="Times New Roman" pitchFamily="18" charset="0"/>
                <a:cs typeface="Times New Roman" pitchFamily="18" charset="0"/>
              </a:rPr>
              <a:t>operater</a:t>
            </a:r>
            <a:r>
              <a:rPr lang="en-US" baseline="0" dirty="0" smtClean="0">
                <a:latin typeface="Times New Roman" pitchFamily="18" charset="0"/>
                <a:cs typeface="Times New Roman" pitchFamily="18" charset="0"/>
              </a:rPr>
              <a:t> the new equipment</a:t>
            </a:r>
          </a:p>
          <a:p>
            <a:r>
              <a:rPr lang="en-US" baseline="0"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4</a:t>
            </a:fld>
            <a:endParaRPr lang="en-US" dirty="0"/>
          </a:p>
        </p:txBody>
      </p:sp>
    </p:spTree>
    <p:extLst>
      <p:ext uri="{BB962C8B-B14F-4D97-AF65-F5344CB8AC3E}">
        <p14:creationId xmlns:p14="http://schemas.microsoft.com/office/powerpoint/2010/main" val="4262732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For health care quality to improve, there should be knowledgeable and skilled workers who can operate the health care systems with care.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Such workers should be trained to operate the new ,machines which are brought to the healthcare settings for screening services, report services, among others.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usability if these new technology will be effective if the individuals operating them are trained and efficient.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quality of healthcare in Saudi Arabia will increase if the systems and new changes in the settings are handled with care and people with knowledge on how to use them. If not, the healthcare quality will deteriorate immensely, leading to increased morality rates of individuals needing healthcare services</a:t>
            </a:r>
            <a:r>
              <a:rPr lang="en-US" baseline="0" dirty="0" smtClean="0">
                <a:latin typeface="Times New Roman" pitchFamily="18" charset="0"/>
                <a:cs typeface="Times New Roman" pitchFamily="18" charset="0"/>
              </a:rPr>
              <a:t> which will in turn lead to healthcare services, delivery and quality to decrease and fail miserably.</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5</a:t>
            </a:fld>
            <a:endParaRPr lang="en-US" dirty="0"/>
          </a:p>
        </p:txBody>
      </p:sp>
    </p:spTree>
    <p:extLst>
      <p:ext uri="{BB962C8B-B14F-4D97-AF65-F5344CB8AC3E}">
        <p14:creationId xmlns:p14="http://schemas.microsoft.com/office/powerpoint/2010/main" val="3116016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slide discusses the</a:t>
            </a:r>
            <a:r>
              <a:rPr lang="en-US" baseline="0" dirty="0" smtClean="0">
                <a:latin typeface="Times New Roman" pitchFamily="18" charset="0"/>
                <a:cs typeface="Times New Roman" pitchFamily="18" charset="0"/>
              </a:rPr>
              <a:t> requirements of a business in the Electronic health sector and how it would fail if not handled carefully. The stakeholders may back down from investing in a sector that is eventually going to fail due to its Electronic Health management. The strategies used to ensure Electronic health is improving healthcare can fail because of poor planning and giving roles to workers who are unfit to handle such roles. Therefore, the business is exposed in risks which may lead to the total deterioration of health care services and systems in the country. Therefore, any business which wanted to invest in the healthcare sector in the kingdom of Saudi Arabia will back down due to failure of the services and delivery done in the healthcare organizations.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6</a:t>
            </a:fld>
            <a:endParaRPr lang="en-US" dirty="0"/>
          </a:p>
        </p:txBody>
      </p:sp>
    </p:spTree>
    <p:extLst>
      <p:ext uri="{BB962C8B-B14F-4D97-AF65-F5344CB8AC3E}">
        <p14:creationId xmlns:p14="http://schemas.microsoft.com/office/powerpoint/2010/main" val="2552932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There are guidelines that regulates how healthcare workers should work.</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guidelines are rules that should be followed by healthcare workers.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many healthcare workers do not follow these regulations.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are not given guidance on how to perform certain roles.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they do not handle patient’s cases with seriousness.</a:t>
            </a:r>
            <a:r>
              <a:rPr lang="en-US" baseline="0" dirty="0" smtClean="0">
                <a:latin typeface="Times New Roman" pitchFamily="18" charset="0"/>
                <a:cs typeface="Times New Roman" pitchFamily="18" charset="0"/>
              </a:rPr>
              <a:t> T</a:t>
            </a:r>
            <a:r>
              <a:rPr lang="en-US" dirty="0" smtClean="0">
                <a:latin typeface="Times New Roman" pitchFamily="18" charset="0"/>
                <a:cs typeface="Times New Roman" pitchFamily="18" charset="0"/>
              </a:rPr>
              <a:t>hey also feel like they are not motivated enough to work.</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introduction of Electronic Health has disrupted their lives</a:t>
            </a:r>
            <a:r>
              <a:rPr lang="en-US" baseline="0" dirty="0" smtClean="0">
                <a:latin typeface="Times New Roman" pitchFamily="18" charset="0"/>
                <a:cs typeface="Times New Roman" pitchFamily="18" charset="0"/>
              </a:rPr>
              <a:t> thus, </a:t>
            </a:r>
            <a:r>
              <a:rPr lang="en-US" dirty="0" smtClean="0">
                <a:latin typeface="Times New Roman" pitchFamily="18" charset="0"/>
                <a:cs typeface="Times New Roman" pitchFamily="18" charset="0"/>
              </a:rPr>
              <a:t>they have to adjust with the new changes with no guidance.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guidance for the healthcare workers should be available.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reason is because</a:t>
            </a:r>
            <a:r>
              <a:rPr lang="en-US" baseline="0" dirty="0" smtClean="0">
                <a:latin typeface="Times New Roman" pitchFamily="18" charset="0"/>
                <a:cs typeface="Times New Roman" pitchFamily="18" charset="0"/>
              </a:rPr>
              <a:t> the workers should strive to</a:t>
            </a:r>
            <a:r>
              <a:rPr lang="en-US" dirty="0" smtClean="0">
                <a:latin typeface="Times New Roman" pitchFamily="18" charset="0"/>
                <a:cs typeface="Times New Roman" pitchFamily="18" charset="0"/>
              </a:rPr>
              <a:t> avoid any mistakes or errors done on patients due to lack</a:t>
            </a:r>
            <a:r>
              <a:rPr lang="en-US" baseline="0" dirty="0" smtClean="0">
                <a:latin typeface="Times New Roman" pitchFamily="18" charset="0"/>
                <a:cs typeface="Times New Roman" pitchFamily="18" charset="0"/>
              </a:rPr>
              <a:t> of knowledge or skills to handle new things which have been introduced in the healthcare organization.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7</a:t>
            </a:fld>
            <a:endParaRPr lang="en-US" dirty="0"/>
          </a:p>
        </p:txBody>
      </p:sp>
    </p:spTree>
    <p:extLst>
      <p:ext uri="{BB962C8B-B14F-4D97-AF65-F5344CB8AC3E}">
        <p14:creationId xmlns:p14="http://schemas.microsoft.com/office/powerpoint/2010/main" val="3659646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Healthcare organizations has standards in exchanging information form one system to the other. For these standards to exist, there are methods which are agreed on which are used to connect systems together. These standards may involve activities like transportation of data, structure or the format of the data, security, or coding information.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Technology standards may include direct standard which sends health data on the internet in a secure manner. Another standard is the Healthcare Directory Implementation Guide which is used to attest, validate, exchange secured data.</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Integrating the Healthcare Enterprise (IHE) is another standard of healthcare in technology which helps in defining the cooperation of the systems.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8</a:t>
            </a:fld>
            <a:endParaRPr lang="en-US" dirty="0"/>
          </a:p>
        </p:txBody>
      </p:sp>
    </p:spTree>
    <p:extLst>
      <p:ext uri="{BB962C8B-B14F-4D97-AF65-F5344CB8AC3E}">
        <p14:creationId xmlns:p14="http://schemas.microsoft.com/office/powerpoint/2010/main" val="3018086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 slides talks about the importance of the technological standards</a:t>
            </a:r>
            <a:r>
              <a:rPr lang="en-US" baseline="0" dirty="0" smtClean="0">
                <a:latin typeface="Times New Roman" pitchFamily="18" charset="0"/>
                <a:cs typeface="Times New Roman" pitchFamily="18" charset="0"/>
              </a:rPr>
              <a:t> in healthcare the sector. These standards can help in minimizing the theft of data or information which belongs to patients. They can also help in retrieving patients’ health record which are kept by other societies against an individual’s will. In general, these standards can help in curbing stealing and corrupting patient’s or worker’s records or documents from falling in the wrong hands as compared to old-fashioned ways of storing </a:t>
            </a:r>
            <a:r>
              <a:rPr lang="en-US" baseline="0" dirty="0" smtClean="0">
                <a:latin typeface="Times New Roman" pitchFamily="18" charset="0"/>
                <a:cs typeface="Times New Roman" pitchFamily="18" charset="0"/>
              </a:rPr>
              <a:t>documents </a:t>
            </a:r>
            <a:r>
              <a:rPr lang="en-US" dirty="0" smtClean="0">
                <a:latin typeface="Times New Roman" pitchFamily="18" charset="0"/>
                <a:cs typeface="Times New Roman" pitchFamily="18" charset="0"/>
              </a:rPr>
              <a:t>(</a:t>
            </a:r>
            <a:r>
              <a:rPr lang="fi-FI" dirty="0" smtClean="0">
                <a:latin typeface="Times New Roman" pitchFamily="18" charset="0"/>
                <a:cs typeface="Times New Roman" pitchFamily="18" charset="0"/>
              </a:rPr>
              <a:t>Chikhaoui, Sarabdeen &amp; Parveen, 2017)</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When the patients are made aware of the standard of technology in healthcare, they many understand their concept and help them decide to trust their information with the healthcare organization without fear. Therefore, patients are urged to trust the standards of technology in healthcare organizations.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9</a:t>
            </a:fld>
            <a:endParaRPr lang="en-US" dirty="0"/>
          </a:p>
        </p:txBody>
      </p:sp>
    </p:spTree>
    <p:extLst>
      <p:ext uri="{BB962C8B-B14F-4D97-AF65-F5344CB8AC3E}">
        <p14:creationId xmlns:p14="http://schemas.microsoft.com/office/powerpoint/2010/main" val="3405736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This</a:t>
            </a:r>
            <a:r>
              <a:rPr lang="en-US" baseline="0" dirty="0" smtClean="0">
                <a:latin typeface="Times New Roman" pitchFamily="18" charset="0"/>
                <a:cs typeface="Times New Roman" pitchFamily="18" charset="0"/>
              </a:rPr>
              <a:t> slide outline the recommendations of the challenges brought about by electronic healthcare records. They include: healthcare workers should be motivated frequently by enabling them to engage in training services that will enable them to learn new skills and gain computer </a:t>
            </a:r>
            <a:r>
              <a:rPr lang="en-US" baseline="0" dirty="0" smtClean="0">
                <a:latin typeface="Times New Roman" pitchFamily="18" charset="0"/>
                <a:cs typeface="Times New Roman" pitchFamily="18" charset="0"/>
              </a:rPr>
              <a:t>literacy </a:t>
            </a:r>
            <a:r>
              <a:rPr lang="en-US" dirty="0" smtClean="0">
                <a:latin typeface="Times New Roman" pitchFamily="18" charset="0"/>
                <a:cs typeface="Times New Roman" pitchFamily="18" charset="0"/>
              </a:rPr>
              <a:t>(“Kingdom of Saudi Arabia”, 2012)</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It would help the health quality improve and more patients can be helped in an easier manner. The patients and healthcare workers should be educated and given awareness of the benefit of Electronic Health System. This will help them understand its benefits and remove any doubts they might have about the system. The patients should be educated on the essence of security of their information that will be recorded in the computers to remove the doubts they might have in terms of data protection.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10</a:t>
            </a:fld>
            <a:endParaRPr lang="en-US" dirty="0"/>
          </a:p>
        </p:txBody>
      </p:sp>
    </p:spTree>
    <p:extLst>
      <p:ext uri="{BB962C8B-B14F-4D97-AF65-F5344CB8AC3E}">
        <p14:creationId xmlns:p14="http://schemas.microsoft.com/office/powerpoint/2010/main" val="4179445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Electronic healthcare records bring out the best in the healthcare organization if the right individuals handle the system well and carefully. However, if not handles with skills and knowledge, it many fail and bring about challenges in the healthcare sector. Some of these challenge include insufficient skills to handle the devices that are brought about.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Healthcare systems will not be managed properly, the system will lack standards which will lead to failure if the Electronic Healthcare and inconsistency will occur more frequently compared to the old-fashion ways. However, if the recommendations are</a:t>
            </a:r>
            <a:r>
              <a:rPr lang="en-US" baseline="0" dirty="0" smtClean="0">
                <a:latin typeface="Times New Roman" pitchFamily="18" charset="0"/>
                <a:cs typeface="Times New Roman" pitchFamily="18" charset="0"/>
              </a:rPr>
              <a:t> looked at and implemented in healthcare services and organizations then, it would be easy to use </a:t>
            </a:r>
            <a:r>
              <a:rPr lang="en-US" baseline="0" dirty="0" err="1" smtClean="0">
                <a:latin typeface="Times New Roman" pitchFamily="18" charset="0"/>
                <a:cs typeface="Times New Roman" pitchFamily="18" charset="0"/>
              </a:rPr>
              <a:t>eHealth</a:t>
            </a:r>
            <a:r>
              <a:rPr lang="en-US" baseline="0" dirty="0" smtClean="0">
                <a:latin typeface="Times New Roman" pitchFamily="18" charset="0"/>
                <a:cs typeface="Times New Roman" pitchFamily="18" charset="0"/>
              </a:rPr>
              <a:t> in delivering healthcare services to patients, which will in turn improve healthcare in the kingdom of Saudi Arabia.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3AEA2561-8187-47DD-9A93-6122E56111F9}" type="slidenum">
              <a:rPr lang="en-US" smtClean="0"/>
              <a:t>11</a:t>
            </a:fld>
            <a:endParaRPr lang="en-US" dirty="0"/>
          </a:p>
        </p:txBody>
      </p:sp>
    </p:spTree>
    <p:extLst>
      <p:ext uri="{BB962C8B-B14F-4D97-AF65-F5344CB8AC3E}">
        <p14:creationId xmlns:p14="http://schemas.microsoft.com/office/powerpoint/2010/main" val="1672188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122533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2225287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673594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2175940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669494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1827130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219283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1337339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34477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2228374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090860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233820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541185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1300641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2695779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38870062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5556A0-0506-4E8C-8FAC-3510BA194DEB}" type="datetimeFigureOut">
              <a:rPr lang="en-US" smtClean="0"/>
              <a:t>2/24/2020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9CE3427-DBB1-48A5-86C7-2D480878F951}" type="slidenum">
              <a:rPr lang="en-US" smtClean="0"/>
              <a:t>‹#›</a:t>
            </a:fld>
            <a:endParaRPr lang="en-US" dirty="0"/>
          </a:p>
        </p:txBody>
      </p:sp>
    </p:spTree>
    <p:extLst>
      <p:ext uri="{BB962C8B-B14F-4D97-AF65-F5344CB8AC3E}">
        <p14:creationId xmlns:p14="http://schemas.microsoft.com/office/powerpoint/2010/main" val="188171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F5556A0-0506-4E8C-8FAC-3510BA194DEB}" type="datetimeFigureOut">
              <a:rPr lang="en-US" smtClean="0"/>
              <a:t>2/24/2020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9CE3427-DBB1-48A5-86C7-2D480878F951}" type="slidenum">
              <a:rPr lang="en-US" smtClean="0"/>
              <a:t>‹#›</a:t>
            </a:fld>
            <a:endParaRPr lang="en-US" dirty="0"/>
          </a:p>
        </p:txBody>
      </p:sp>
    </p:spTree>
    <p:extLst>
      <p:ext uri="{BB962C8B-B14F-4D97-AF65-F5344CB8AC3E}">
        <p14:creationId xmlns:p14="http://schemas.microsoft.com/office/powerpoint/2010/main" val="173704173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tu.int/ITU-D/cyb/events/2012/e-health/Nat_eH_Dev/Session%204/KSA-MOH-Presentation-SaudiArabia%20FINAL.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986456"/>
            <a:ext cx="10515600" cy="2286000"/>
          </a:xfrm>
        </p:spPr>
        <p:txBody>
          <a:bodyPr>
            <a:normAutofit/>
          </a:bodyPr>
          <a:lstStyle/>
          <a:p>
            <a:r>
              <a:rPr lang="en-US" b="1" dirty="0" smtClean="0">
                <a:latin typeface="Times New Roman" pitchFamily="18" charset="0"/>
                <a:cs typeface="Times New Roman" pitchFamily="18" charset="0"/>
              </a:rPr>
              <a:t>Key Issues and Challenges Health Care Organizations Face when Adopting Electronic Health Records</a:t>
            </a:r>
            <a:endParaRPr lang="en-US" b="1" dirty="0">
              <a:latin typeface="Times New Roman" pitchFamily="18" charset="0"/>
              <a:cs typeface="Times New Roman" pitchFamily="18" charset="0"/>
            </a:endParaRPr>
          </a:p>
        </p:txBody>
      </p:sp>
      <p:sp>
        <p:nvSpPr>
          <p:cNvPr id="3" name="Text Placeholder 2"/>
          <p:cNvSpPr>
            <a:spLocks noGrp="1"/>
          </p:cNvSpPr>
          <p:nvPr>
            <p:ph type="body" idx="1"/>
          </p:nvPr>
        </p:nvSpPr>
        <p:spPr>
          <a:xfrm>
            <a:off x="831850" y="4666593"/>
            <a:ext cx="10515600" cy="1423058"/>
          </a:xfrm>
        </p:spPr>
        <p:txBody>
          <a:bodyPr/>
          <a:lstStyle/>
          <a:p>
            <a:pPr algn="ctr"/>
            <a:r>
              <a:rPr lang="en-US" sz="3200" b="1" cap="none" dirty="0" smtClean="0">
                <a:latin typeface="Times New Roman" pitchFamily="18" charset="0"/>
                <a:cs typeface="Times New Roman" pitchFamily="18" charset="0"/>
              </a:rPr>
              <a:t>Student’s Name </a:t>
            </a:r>
          </a:p>
          <a:p>
            <a:pPr algn="ctr"/>
            <a:r>
              <a:rPr lang="en-US" sz="3200" b="1" cap="none" dirty="0" smtClean="0">
                <a:latin typeface="Times New Roman" pitchFamily="18" charset="0"/>
                <a:cs typeface="Times New Roman" pitchFamily="18" charset="0"/>
              </a:rPr>
              <a:t>Institutional Affiliation </a:t>
            </a:r>
          </a:p>
          <a:p>
            <a:endParaRPr lang="en-US" sz="32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4393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85303"/>
          </a:xfrm>
        </p:spPr>
        <p:txBody>
          <a:bodyPr/>
          <a:lstStyle/>
          <a:p>
            <a:pPr algn="ctr"/>
            <a:r>
              <a:rPr lang="en-US" sz="4000" b="1" dirty="0" smtClean="0">
                <a:latin typeface="Times New Roman" pitchFamily="18" charset="0"/>
                <a:cs typeface="Times New Roman" pitchFamily="18" charset="0"/>
              </a:rPr>
              <a:t>Introduction </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92318"/>
            <a:ext cx="10515600" cy="4549175"/>
          </a:xfrm>
        </p:spPr>
        <p:txBody>
          <a:bodyPr>
            <a:normAutofit/>
          </a:bodyPr>
          <a:lstStyle/>
          <a:p>
            <a:r>
              <a:rPr lang="en-US" dirty="0" smtClean="0">
                <a:latin typeface="Times New Roman" pitchFamily="18" charset="0"/>
                <a:cs typeface="Times New Roman" pitchFamily="18" charset="0"/>
              </a:rPr>
              <a:t>Electronic Health Record has brought about challenges in Saudi Arabia</a:t>
            </a:r>
          </a:p>
          <a:p>
            <a:r>
              <a:rPr lang="en-US" dirty="0" smtClean="0">
                <a:latin typeface="Times New Roman" pitchFamily="18" charset="0"/>
                <a:cs typeface="Times New Roman" pitchFamily="18" charset="0"/>
              </a:rPr>
              <a:t>Some of these challenge include insufficient skills by the workers</a:t>
            </a:r>
          </a:p>
          <a:p>
            <a:r>
              <a:rPr lang="en-US" dirty="0" smtClean="0">
                <a:latin typeface="Times New Roman" pitchFamily="18" charset="0"/>
                <a:cs typeface="Times New Roman" pitchFamily="18" charset="0"/>
              </a:rPr>
              <a:t>With advanced technology, there comes interoperability</a:t>
            </a:r>
          </a:p>
          <a:p>
            <a:r>
              <a:rPr lang="en-US" dirty="0" smtClean="0">
                <a:latin typeface="Times New Roman" pitchFamily="18" charset="0"/>
                <a:cs typeface="Times New Roman" pitchFamily="18" charset="0"/>
              </a:rPr>
              <a:t>It has disadvantages such as inconsistency, lack of standards</a:t>
            </a:r>
          </a:p>
          <a:p>
            <a:r>
              <a:rPr lang="en-US" dirty="0" smtClean="0">
                <a:latin typeface="Times New Roman" pitchFamily="18" charset="0"/>
                <a:cs typeface="Times New Roman" pitchFamily="18" charset="0"/>
              </a:rPr>
              <a:t>Another disadvantage is difficulty in managing health care systems (Jalghoum &amp;Khasawneh, 2016)</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echnology in health care has made things more complicated than before </a:t>
            </a:r>
          </a:p>
        </p:txBody>
      </p:sp>
    </p:spTree>
    <p:extLst>
      <p:ext uri="{BB962C8B-B14F-4D97-AF65-F5344CB8AC3E}">
        <p14:creationId xmlns:p14="http://schemas.microsoft.com/office/powerpoint/2010/main" val="6661242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32599"/>
          </a:xfrm>
        </p:spPr>
        <p:txBody>
          <a:bodyPr/>
          <a:lstStyle/>
          <a:p>
            <a:pPr algn="ctr"/>
            <a:r>
              <a:rPr lang="en-US" sz="4000" b="1" dirty="0" smtClean="0">
                <a:latin typeface="Times New Roman" pitchFamily="18" charset="0"/>
                <a:cs typeface="Times New Roman" pitchFamily="18" charset="0"/>
              </a:rPr>
              <a:t>Health Care Delivery</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r>
              <a:rPr lang="en-US" dirty="0" smtClean="0">
                <a:latin typeface="Times New Roman" pitchFamily="18" charset="0"/>
                <a:cs typeface="Times New Roman" pitchFamily="18" charset="0"/>
              </a:rPr>
              <a:t>Technology in health care has some advantages in Saudi Arabia </a:t>
            </a:r>
          </a:p>
          <a:p>
            <a:r>
              <a:rPr lang="en-US" dirty="0" smtClean="0">
                <a:latin typeface="Times New Roman" pitchFamily="18" charset="0"/>
                <a:cs typeface="Times New Roman" pitchFamily="18" charset="0"/>
              </a:rPr>
              <a:t>However, health care delivery has become complicated</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individuals working in healthcare are not properly trained</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hey end up losing patient’s information or making errors</a:t>
            </a:r>
          </a:p>
          <a:p>
            <a:r>
              <a:rPr lang="en-US" dirty="0" smtClean="0">
                <a:latin typeface="Times New Roman" pitchFamily="18" charset="0"/>
                <a:cs typeface="Times New Roman" pitchFamily="18" charset="0"/>
              </a:rPr>
              <a:t>Another reason can be because of the introduction of interoperability</a:t>
            </a:r>
          </a:p>
          <a:p>
            <a:r>
              <a:rPr lang="en-US" dirty="0" smtClean="0">
                <a:latin typeface="Times New Roman" pitchFamily="18" charset="0"/>
                <a:cs typeface="Times New Roman" pitchFamily="18" charset="0"/>
              </a:rPr>
              <a:t> It makes measurement, evaluation and improvement of healthcare systems difficult</a:t>
            </a:r>
          </a:p>
          <a:p>
            <a:r>
              <a:rPr lang="en-US" dirty="0" smtClean="0">
                <a:latin typeface="Times New Roman" pitchFamily="18" charset="0"/>
                <a:cs typeface="Times New Roman" pitchFamily="18" charset="0"/>
              </a:rPr>
              <a:t>Therefore, many patients end up losing their health records</a:t>
            </a:r>
          </a:p>
          <a:p>
            <a:r>
              <a:rPr lang="en-US" dirty="0" smtClean="0">
                <a:latin typeface="Times New Roman" pitchFamily="18" charset="0"/>
                <a:cs typeface="Times New Roman" pitchFamily="18" charset="0"/>
              </a:rPr>
              <a:t>It in turn, makes health care delivery become a big challenge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35181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Times New Roman" pitchFamily="18" charset="0"/>
                <a:cs typeface="Times New Roman" pitchFamily="18" charset="0"/>
              </a:rPr>
              <a:t>Effective Healthcare Raise</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608082"/>
            <a:ext cx="10515600" cy="5249917"/>
          </a:xfrm>
        </p:spPr>
        <p:txBody>
          <a:bodyPr>
            <a:normAutofit/>
          </a:bodyPr>
          <a:lstStyle/>
          <a:p>
            <a:r>
              <a:rPr lang="en-US" dirty="0" smtClean="0">
                <a:latin typeface="Times New Roman" pitchFamily="18" charset="0"/>
                <a:cs typeface="Times New Roman" pitchFamily="18" charset="0"/>
              </a:rPr>
              <a:t>In Saudi Arabia, there has been an increase in healthcare services</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eople are becoming more aware of the programs offered in healthcare</a:t>
            </a:r>
          </a:p>
          <a:p>
            <a:r>
              <a:rPr lang="en-US" dirty="0">
                <a:latin typeface="Times New Roman" pitchFamily="18" charset="0"/>
                <a:cs typeface="Times New Roman" pitchFamily="18" charset="0"/>
              </a:rPr>
              <a:t>W</a:t>
            </a:r>
            <a:r>
              <a:rPr lang="en-US" dirty="0" smtClean="0">
                <a:latin typeface="Times New Roman" pitchFamily="18" charset="0"/>
                <a:cs typeface="Times New Roman" pitchFamily="18" charset="0"/>
              </a:rPr>
              <a:t>ithout proper skills and knowledge in </a:t>
            </a:r>
            <a:r>
              <a:rPr lang="en-US" dirty="0" err="1" smtClean="0">
                <a:latin typeface="Times New Roman" pitchFamily="18" charset="0"/>
                <a:cs typeface="Times New Roman" pitchFamily="18" charset="0"/>
              </a:rPr>
              <a:t>eHealth</a:t>
            </a:r>
            <a:r>
              <a:rPr lang="en-US" dirty="0" smtClean="0">
                <a:latin typeface="Times New Roman" pitchFamily="18" charset="0"/>
                <a:cs typeface="Times New Roman" pitchFamily="18" charset="0"/>
              </a:rPr>
              <a:t>, healthcare sector will fail</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echnology has advanced in the healthcare system to make work easier</a:t>
            </a:r>
          </a:p>
          <a:p>
            <a:r>
              <a:rPr lang="en-US" dirty="0" smtClean="0">
                <a:latin typeface="Times New Roman" pitchFamily="18" charset="0"/>
                <a:cs typeface="Times New Roman" pitchFamily="18" charset="0"/>
              </a:rPr>
              <a:t>But it has become difficult for workers to adapt to the changes</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incorporation of </a:t>
            </a:r>
            <a:r>
              <a:rPr lang="en-US" dirty="0" err="1" smtClean="0">
                <a:latin typeface="Times New Roman" pitchFamily="18" charset="0"/>
                <a:cs typeface="Times New Roman" pitchFamily="18" charset="0"/>
              </a:rPr>
              <a:t>eHealth</a:t>
            </a:r>
            <a:r>
              <a:rPr lang="en-US" dirty="0" smtClean="0">
                <a:latin typeface="Times New Roman" pitchFamily="18" charset="0"/>
                <a:cs typeface="Times New Roman" pitchFamily="18" charset="0"/>
              </a:rPr>
              <a:t> has made the workers make many </a:t>
            </a:r>
            <a:r>
              <a:rPr lang="en-US" dirty="0" smtClean="0">
                <a:latin typeface="Times New Roman" pitchFamily="18" charset="0"/>
                <a:cs typeface="Times New Roman" pitchFamily="18" charset="0"/>
              </a:rPr>
              <a:t>mistakes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Alsulame</a:t>
            </a:r>
            <a:r>
              <a:rPr lang="en-US" dirty="0" smtClean="0">
                <a:latin typeface="Times New Roman" pitchFamily="18" charset="0"/>
                <a:cs typeface="Times New Roman" pitchFamily="18" charset="0"/>
              </a:rPr>
              <a:t>, Khalifa &amp; Househ, 2016) </a:t>
            </a:r>
          </a:p>
          <a:p>
            <a:r>
              <a:rPr lang="en-US" dirty="0" smtClean="0">
                <a:latin typeface="Times New Roman" pitchFamily="18" charset="0"/>
                <a:cs typeface="Times New Roman" pitchFamily="18" charset="0"/>
              </a:rPr>
              <a:t>Therefore, training is offered to these workers</a:t>
            </a:r>
          </a:p>
          <a:p>
            <a:r>
              <a:rPr lang="en-US" dirty="0" smtClean="0">
                <a:latin typeface="Times New Roman" pitchFamily="18" charset="0"/>
                <a:cs typeface="Times New Roman" pitchFamily="18" charset="0"/>
              </a:rPr>
              <a:t>The training aims at improving healthcare in the kingdom</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1696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164131"/>
          </a:xfrm>
        </p:spPr>
        <p:txBody>
          <a:bodyPr/>
          <a:lstStyle/>
          <a:p>
            <a:pPr algn="ctr"/>
            <a:r>
              <a:rPr lang="en-US" sz="4000" b="1" dirty="0" smtClean="0">
                <a:latin typeface="Times New Roman" pitchFamily="18" charset="0"/>
                <a:cs typeface="Times New Roman" pitchFamily="18" charset="0"/>
              </a:rPr>
              <a:t>Healthcare Quality</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29256"/>
            <a:ext cx="10515600" cy="5328744"/>
          </a:xfrm>
        </p:spPr>
        <p:txBody>
          <a:bodyPr>
            <a:normAutofit/>
          </a:bodyPr>
          <a:lstStyle/>
          <a:p>
            <a:r>
              <a:rPr lang="en-US" dirty="0" smtClean="0">
                <a:latin typeface="Times New Roman" pitchFamily="18" charset="0"/>
                <a:cs typeface="Times New Roman" pitchFamily="18" charset="0"/>
              </a:rPr>
              <a:t>For healthcare quality to improve, workers should be knowledgeable and skilled</a:t>
            </a:r>
          </a:p>
          <a:p>
            <a:r>
              <a:rPr lang="en-US" dirty="0" smtClean="0">
                <a:latin typeface="Times New Roman" pitchFamily="18" charset="0"/>
                <a:cs typeface="Times New Roman" pitchFamily="18" charset="0"/>
              </a:rPr>
              <a:t>It will enable workers to operate the health care systems with care</a:t>
            </a:r>
          </a:p>
          <a:p>
            <a:r>
              <a:rPr lang="en-US" dirty="0" smtClean="0">
                <a:latin typeface="Times New Roman" pitchFamily="18" charset="0"/>
                <a:cs typeface="Times New Roman" pitchFamily="18" charset="0"/>
              </a:rPr>
              <a:t>Such workers should be trained to operate new technological equipment</a:t>
            </a:r>
          </a:p>
          <a:p>
            <a:r>
              <a:rPr lang="en-US" dirty="0" smtClean="0">
                <a:latin typeface="Times New Roman" pitchFamily="18" charset="0"/>
                <a:cs typeface="Times New Roman" pitchFamily="18" charset="0"/>
              </a:rPr>
              <a:t>These are machines brought to the healthcare settings for healthcare services</a:t>
            </a:r>
          </a:p>
          <a:p>
            <a:r>
              <a:rPr lang="en-US" dirty="0" smtClean="0">
                <a:latin typeface="Times New Roman" pitchFamily="18" charset="0"/>
                <a:cs typeface="Times New Roman" pitchFamily="18" charset="0"/>
              </a:rPr>
              <a:t>The usability will become easier if workers are trained well</a:t>
            </a:r>
          </a:p>
          <a:p>
            <a:r>
              <a:rPr lang="en-US" dirty="0" smtClean="0">
                <a:latin typeface="Times New Roman" pitchFamily="18" charset="0"/>
                <a:cs typeface="Times New Roman" pitchFamily="18" charset="0"/>
              </a:rPr>
              <a:t>Therefore, improving the quality of healthcare in Saudi Arabia</a:t>
            </a:r>
          </a:p>
          <a:p>
            <a:r>
              <a:rPr lang="en-US" dirty="0" smtClean="0">
                <a:latin typeface="Times New Roman" pitchFamily="18" charset="0"/>
                <a:cs typeface="Times New Roman" pitchFamily="18" charset="0"/>
              </a:rPr>
              <a:t>If not, the healthcare quality will deteriorate immensely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86194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69537"/>
          </a:xfrm>
        </p:spPr>
        <p:txBody>
          <a:bodyPr/>
          <a:lstStyle/>
          <a:p>
            <a:pPr algn="ctr"/>
            <a:r>
              <a:rPr lang="en-US" sz="4000" b="1" dirty="0" smtClean="0">
                <a:latin typeface="Times New Roman" pitchFamily="18" charset="0"/>
                <a:cs typeface="Times New Roman" pitchFamily="18" charset="0"/>
              </a:rPr>
              <a:t>Business Requirements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560786"/>
            <a:ext cx="10515600" cy="5297214"/>
          </a:xfrm>
        </p:spPr>
        <p:txBody>
          <a:bodyPr>
            <a:normAutofit/>
          </a:bodyPr>
          <a:lstStyle/>
          <a:p>
            <a:r>
              <a:rPr lang="en-US" dirty="0" smtClean="0">
                <a:latin typeface="Times New Roman" pitchFamily="18" charset="0"/>
                <a:cs typeface="Times New Roman" pitchFamily="18" charset="0"/>
              </a:rPr>
              <a:t>There are several business requirements needed in Electronic Health Record</a:t>
            </a:r>
          </a:p>
          <a:p>
            <a:r>
              <a:rPr lang="en-US" dirty="0" smtClean="0">
                <a:latin typeface="Times New Roman" pitchFamily="18" charset="0"/>
                <a:cs typeface="Times New Roman" pitchFamily="18" charset="0"/>
              </a:rPr>
              <a:t>They include the business need, and readiness of the stakeholders</a:t>
            </a:r>
          </a:p>
          <a:p>
            <a:r>
              <a:rPr lang="en-US" dirty="0" smtClean="0">
                <a:latin typeface="Times New Roman" pitchFamily="18" charset="0"/>
                <a:cs typeface="Times New Roman" pitchFamily="18" charset="0"/>
              </a:rPr>
              <a:t>Also, the risks that will occur and the strategy that will be used </a:t>
            </a:r>
          </a:p>
          <a:p>
            <a:r>
              <a:rPr lang="en-US" dirty="0" smtClean="0">
                <a:latin typeface="Times New Roman" pitchFamily="18" charset="0"/>
                <a:cs typeface="Times New Roman" pitchFamily="18" charset="0"/>
              </a:rPr>
              <a:t>However, challenges occur when the health care quality decreases </a:t>
            </a:r>
          </a:p>
          <a:p>
            <a:r>
              <a:rPr lang="en-US" dirty="0" smtClean="0">
                <a:latin typeface="Times New Roman" pitchFamily="18" charset="0"/>
                <a:cs typeface="Times New Roman" pitchFamily="18" charset="0"/>
              </a:rPr>
              <a:t>It can be due to ineffective and inefficient ways of workers</a:t>
            </a:r>
          </a:p>
          <a:p>
            <a:r>
              <a:rPr lang="en-US" dirty="0" smtClean="0">
                <a:latin typeface="Times New Roman" pitchFamily="18" charset="0"/>
                <a:cs typeface="Times New Roman" pitchFamily="18" charset="0"/>
              </a:rPr>
              <a:t>The stakeholders may back down from investing in </a:t>
            </a: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uch business</a:t>
            </a:r>
          </a:p>
          <a:p>
            <a:r>
              <a:rPr lang="en-US" dirty="0" smtClean="0">
                <a:latin typeface="Times New Roman" pitchFamily="18" charset="0"/>
                <a:cs typeface="Times New Roman" pitchFamily="18" charset="0"/>
              </a:rPr>
              <a:t> It is going to fail due to its Electronic Health management</a:t>
            </a:r>
          </a:p>
          <a:p>
            <a:r>
              <a:rPr lang="en-US" dirty="0" smtClean="0">
                <a:latin typeface="Times New Roman" pitchFamily="18" charset="0"/>
                <a:cs typeface="Times New Roman" pitchFamily="18" charset="0"/>
              </a:rPr>
              <a:t>The strategies used are to ensure </a:t>
            </a:r>
            <a:r>
              <a:rPr lang="en-US" dirty="0" err="1" smtClean="0">
                <a:latin typeface="Times New Roman" pitchFamily="18" charset="0"/>
                <a:cs typeface="Times New Roman" pitchFamily="18" charset="0"/>
              </a:rPr>
              <a:t>eHealth</a:t>
            </a:r>
            <a:r>
              <a:rPr lang="en-US" dirty="0" smtClean="0">
                <a:latin typeface="Times New Roman" pitchFamily="18" charset="0"/>
                <a:cs typeface="Times New Roman" pitchFamily="18" charset="0"/>
              </a:rPr>
              <a:t> is improving healthcare</a:t>
            </a:r>
          </a:p>
          <a:p>
            <a:r>
              <a:rPr lang="en-US" dirty="0" smtClean="0">
                <a:latin typeface="Times New Roman" pitchFamily="18" charset="0"/>
                <a:cs typeface="Times New Roman" pitchFamily="18" charset="0"/>
              </a:rPr>
              <a:t>But, it can fail because of poor planning and inconsistency</a:t>
            </a:r>
          </a:p>
          <a:p>
            <a:r>
              <a:rPr lang="en-US" dirty="0" smtClean="0">
                <a:latin typeface="Times New Roman" pitchFamily="18" charset="0"/>
                <a:cs typeface="Times New Roman" pitchFamily="18" charset="0"/>
              </a:rPr>
              <a:t> Therefore, the business is exposed in risks leading failure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910637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53773"/>
          </a:xfrm>
        </p:spPr>
        <p:txBody>
          <a:bodyPr/>
          <a:lstStyle/>
          <a:p>
            <a:pPr algn="ctr"/>
            <a:r>
              <a:rPr lang="en-US" sz="4000" b="1" dirty="0" smtClean="0">
                <a:latin typeface="Times New Roman" pitchFamily="18" charset="0"/>
                <a:cs typeface="Times New Roman" pitchFamily="18" charset="0"/>
              </a:rPr>
              <a:t>Regulatory Guidance</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418898"/>
            <a:ext cx="10515600" cy="5439102"/>
          </a:xfrm>
        </p:spPr>
        <p:txBody>
          <a:bodyPr>
            <a:normAutofit/>
          </a:bodyPr>
          <a:lstStyle/>
          <a:p>
            <a:r>
              <a:rPr lang="en-US" dirty="0" smtClean="0">
                <a:latin typeface="Times New Roman" pitchFamily="18" charset="0"/>
                <a:cs typeface="Times New Roman" pitchFamily="18" charset="0"/>
              </a:rPr>
              <a:t>There are guidelines that regulates how healthcare workers should work</a:t>
            </a:r>
          </a:p>
          <a:p>
            <a:r>
              <a:rPr lang="en-US" dirty="0" smtClean="0">
                <a:latin typeface="Times New Roman" pitchFamily="18" charset="0"/>
                <a:cs typeface="Times New Roman" pitchFamily="18" charset="0"/>
              </a:rPr>
              <a:t>These guidelines are rules that should be followed by healthcare workers </a:t>
            </a:r>
          </a:p>
          <a:p>
            <a:r>
              <a:rPr lang="en-US" dirty="0" smtClean="0">
                <a:latin typeface="Times New Roman" pitchFamily="18" charset="0"/>
                <a:cs typeface="Times New Roman" pitchFamily="18" charset="0"/>
              </a:rPr>
              <a:t>However, many healthcare workers do not follow these regulations</a:t>
            </a:r>
          </a:p>
          <a:p>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hey are not given guidance on how to perform certain roles</a:t>
            </a:r>
          </a:p>
          <a:p>
            <a:r>
              <a:rPr lang="en-US" dirty="0" smtClean="0">
                <a:latin typeface="Times New Roman" pitchFamily="18" charset="0"/>
                <a:cs typeface="Times New Roman" pitchFamily="18" charset="0"/>
              </a:rPr>
              <a:t>Hence, they do not handle patient’s cases with seriousness</a:t>
            </a:r>
          </a:p>
          <a:p>
            <a:r>
              <a:rPr lang="en-US" dirty="0" smtClean="0">
                <a:latin typeface="Times New Roman" pitchFamily="18" charset="0"/>
                <a:cs typeface="Times New Roman" pitchFamily="18" charset="0"/>
              </a:rPr>
              <a:t>they feel like they are not motivated enough to work</a:t>
            </a:r>
          </a:p>
          <a:p>
            <a:r>
              <a:rPr lang="en-US" dirty="0" smtClean="0">
                <a:latin typeface="Times New Roman" pitchFamily="18" charset="0"/>
                <a:cs typeface="Times New Roman" pitchFamily="18" charset="0"/>
              </a:rPr>
              <a:t>Also, the introduction of Electronic Health has disrupted their lives</a:t>
            </a:r>
          </a:p>
          <a:p>
            <a:r>
              <a:rPr lang="en-US" dirty="0" smtClean="0">
                <a:latin typeface="Times New Roman" pitchFamily="18" charset="0"/>
                <a:cs typeface="Times New Roman" pitchFamily="18" charset="0"/>
              </a:rPr>
              <a:t> they have to adjust with the new changes with no guidance</a:t>
            </a:r>
          </a:p>
          <a:p>
            <a:r>
              <a:rPr lang="en-US" dirty="0" smtClean="0">
                <a:latin typeface="Times New Roman" pitchFamily="18" charset="0"/>
                <a:cs typeface="Times New Roman" pitchFamily="18" charset="0"/>
              </a:rPr>
              <a:t>Therefore guidance for the healthcare workers should be available</a:t>
            </a:r>
          </a:p>
          <a:p>
            <a:r>
              <a:rPr lang="en-US" dirty="0" smtClean="0">
                <a:latin typeface="Times New Roman" pitchFamily="18" charset="0"/>
                <a:cs typeface="Times New Roman" pitchFamily="18" charset="0"/>
              </a:rPr>
              <a:t>The reason being, to avoid any mistakes or errors done on patients</a:t>
            </a:r>
          </a:p>
        </p:txBody>
      </p:sp>
    </p:spTree>
    <p:extLst>
      <p:ext uri="{BB962C8B-B14F-4D97-AF65-F5344CB8AC3E}">
        <p14:creationId xmlns:p14="http://schemas.microsoft.com/office/powerpoint/2010/main" val="11333105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16834"/>
          </a:xfrm>
        </p:spPr>
        <p:txBody>
          <a:bodyPr/>
          <a:lstStyle/>
          <a:p>
            <a:pPr algn="ctr"/>
            <a:r>
              <a:rPr lang="en-US" sz="4000" b="1" dirty="0" smtClean="0">
                <a:latin typeface="Times New Roman" pitchFamily="18" charset="0"/>
                <a:cs typeface="Times New Roman" pitchFamily="18" charset="0"/>
              </a:rPr>
              <a:t>Technology Standards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481960"/>
            <a:ext cx="10515600" cy="4695003"/>
          </a:xfrm>
        </p:spPr>
        <p:txBody>
          <a:bodyPr>
            <a:normAutofit lnSpcReduction="10000"/>
          </a:bodyPr>
          <a:lstStyle/>
          <a:p>
            <a:r>
              <a:rPr lang="en-US" dirty="0" smtClean="0">
                <a:latin typeface="Times New Roman" pitchFamily="18" charset="0"/>
                <a:cs typeface="Times New Roman" pitchFamily="18" charset="0"/>
              </a:rPr>
              <a:t>Healthcare organizations has standards</a:t>
            </a:r>
          </a:p>
          <a:p>
            <a:r>
              <a:rPr lang="en-US" dirty="0">
                <a:latin typeface="Times New Roman" pitchFamily="18" charset="0"/>
                <a:cs typeface="Times New Roman" pitchFamily="18" charset="0"/>
              </a:rPr>
              <a:t>E</a:t>
            </a:r>
            <a:r>
              <a:rPr lang="en-US" dirty="0" smtClean="0">
                <a:latin typeface="Times New Roman" pitchFamily="18" charset="0"/>
                <a:cs typeface="Times New Roman" pitchFamily="18" charset="0"/>
              </a:rPr>
              <a:t>xchanging information from one system to the other requires standards</a:t>
            </a:r>
          </a:p>
          <a:p>
            <a:r>
              <a:rPr lang="en-US" dirty="0" smtClean="0">
                <a:latin typeface="Times New Roman" pitchFamily="18" charset="0"/>
                <a:cs typeface="Times New Roman" pitchFamily="18" charset="0"/>
              </a:rPr>
              <a:t>For these standards to exist, certain systems are connected together</a:t>
            </a:r>
          </a:p>
          <a:p>
            <a:r>
              <a:rPr lang="en-US" dirty="0" smtClean="0">
                <a:latin typeface="Times New Roman" pitchFamily="18" charset="0"/>
                <a:cs typeface="Times New Roman" pitchFamily="18" charset="0"/>
              </a:rPr>
              <a:t>These standards may involve activities like transportation of data</a:t>
            </a:r>
          </a:p>
          <a:p>
            <a:r>
              <a:rPr lang="en-US" dirty="0" smtClean="0">
                <a:latin typeface="Times New Roman" pitchFamily="18" charset="0"/>
                <a:cs typeface="Times New Roman" pitchFamily="18" charset="0"/>
              </a:rPr>
              <a:t>Another activities are structuring of the data, security, or coding</a:t>
            </a:r>
          </a:p>
          <a:p>
            <a:r>
              <a:rPr lang="en-US" dirty="0" smtClean="0">
                <a:latin typeface="Times New Roman" pitchFamily="18" charset="0"/>
                <a:cs typeface="Times New Roman" pitchFamily="18" charset="0"/>
              </a:rPr>
              <a:t>Technology standards may include direct standard</a:t>
            </a:r>
          </a:p>
          <a:p>
            <a:r>
              <a:rPr lang="en-US" dirty="0" smtClean="0">
                <a:latin typeface="Times New Roman" pitchFamily="18" charset="0"/>
                <a:cs typeface="Times New Roman" pitchFamily="18" charset="0"/>
              </a:rPr>
              <a:t>It sends health data on the internet in a secure manner </a:t>
            </a:r>
          </a:p>
          <a:p>
            <a:r>
              <a:rPr lang="en-US" dirty="0" smtClean="0">
                <a:latin typeface="Times New Roman" pitchFamily="18" charset="0"/>
                <a:cs typeface="Times New Roman" pitchFamily="18" charset="0"/>
              </a:rPr>
              <a:t>Another standard is the Healthcare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irectory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mplementation Guide</a:t>
            </a:r>
          </a:p>
          <a:p>
            <a:r>
              <a:rPr lang="en-US" dirty="0" smtClean="0">
                <a:latin typeface="Times New Roman" pitchFamily="18" charset="0"/>
                <a:cs typeface="Times New Roman" pitchFamily="18" charset="0"/>
              </a:rPr>
              <a:t>It is used to attest, validate, and exchange secured data</a:t>
            </a:r>
          </a:p>
          <a:p>
            <a:r>
              <a:rPr lang="en-US" dirty="0" smtClean="0">
                <a:latin typeface="Times New Roman" pitchFamily="18" charset="0"/>
                <a:cs typeface="Times New Roman" pitchFamily="18" charset="0"/>
              </a:rPr>
              <a:t>Integrating the Healthcare Enterprise (IHE) is another standard of healthcare</a:t>
            </a:r>
          </a:p>
          <a:p>
            <a:r>
              <a:rPr lang="en-US" dirty="0" smtClean="0">
                <a:latin typeface="Times New Roman" pitchFamily="18" charset="0"/>
                <a:cs typeface="Times New Roman" pitchFamily="18" charset="0"/>
              </a:rPr>
              <a:t>It helps in defining the cooperation of the systems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05733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Times New Roman" pitchFamily="18" charset="0"/>
                <a:cs typeface="Times New Roman" pitchFamily="18" charset="0"/>
              </a:rPr>
              <a:t>Technology Standards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r>
              <a:rPr lang="en-US" dirty="0" smtClean="0">
                <a:latin typeface="Times New Roman" pitchFamily="18" charset="0"/>
                <a:cs typeface="Times New Roman" pitchFamily="18" charset="0"/>
              </a:rPr>
              <a:t>These standards helps in minimizing theft of data or information </a:t>
            </a:r>
          </a:p>
          <a:p>
            <a:r>
              <a:rPr lang="en-US" dirty="0" smtClean="0">
                <a:latin typeface="Times New Roman" pitchFamily="18" charset="0"/>
                <a:cs typeface="Times New Roman" pitchFamily="18" charset="0"/>
              </a:rPr>
              <a:t>These data can belong to patients or workers</a:t>
            </a:r>
          </a:p>
          <a:p>
            <a:r>
              <a:rPr lang="en-US" dirty="0" smtClean="0">
                <a:latin typeface="Times New Roman" pitchFamily="18" charset="0"/>
                <a:cs typeface="Times New Roman" pitchFamily="18" charset="0"/>
              </a:rPr>
              <a:t>They can also help in retrieving patients’ health records</a:t>
            </a:r>
          </a:p>
          <a:p>
            <a:r>
              <a:rPr lang="en-US" dirty="0" smtClean="0">
                <a:latin typeface="Times New Roman" pitchFamily="18" charset="0"/>
                <a:cs typeface="Times New Roman" pitchFamily="18" charset="0"/>
              </a:rPr>
              <a:t>In general, these standards can help in curbing stealing</a:t>
            </a:r>
          </a:p>
          <a:p>
            <a:r>
              <a:rPr lang="en-US" dirty="0" smtClean="0">
                <a:latin typeface="Times New Roman" pitchFamily="18" charset="0"/>
                <a:cs typeface="Times New Roman" pitchFamily="18" charset="0"/>
              </a:rPr>
              <a:t>If these standard are not upheld, the security and privacy would be ruined (</a:t>
            </a:r>
            <a:r>
              <a:rPr lang="fi-FI" dirty="0" smtClean="0">
                <a:latin typeface="Times New Roman" pitchFamily="18" charset="0"/>
                <a:cs typeface="Times New Roman" pitchFamily="18" charset="0"/>
              </a:rPr>
              <a:t>Chikhaoui, Sarabdeen &amp; Parveen, 2017)</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32436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Times New Roman" pitchFamily="18" charset="0"/>
                <a:cs typeface="Times New Roman" pitchFamily="18" charset="0"/>
              </a:rPr>
              <a:t>Recommendations</a:t>
            </a:r>
            <a:r>
              <a:rPr lang="en-US" sz="4000" dirty="0" smtClean="0">
                <a:latin typeface="Times New Roman" pitchFamily="18" charset="0"/>
                <a:cs typeface="Times New Roman" pitchFamily="18" charset="0"/>
              </a:rPr>
              <a:t> </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5032375"/>
          </a:xfrm>
        </p:spPr>
        <p:txBody>
          <a:bodyPr>
            <a:normAutofit fontScale="77500" lnSpcReduction="20000"/>
          </a:bodyPr>
          <a:lstStyle/>
          <a:p>
            <a:pPr>
              <a:lnSpc>
                <a:spcPct val="150000"/>
              </a:lnSpc>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N</a:t>
            </a:r>
            <a:r>
              <a:rPr lang="en-US" dirty="0" smtClean="0">
                <a:latin typeface="Times New Roman" pitchFamily="18" charset="0"/>
                <a:cs typeface="Times New Roman" pitchFamily="18" charset="0"/>
              </a:rPr>
              <a:t>ational Strategic Plan for </a:t>
            </a:r>
            <a:r>
              <a:rPr lang="en-US" dirty="0" err="1" smtClean="0">
                <a:latin typeface="Times New Roman" pitchFamily="18" charset="0"/>
                <a:cs typeface="Times New Roman" pitchFamily="18" charset="0"/>
              </a:rPr>
              <a:t>eHealth</a:t>
            </a:r>
            <a:r>
              <a:rPr lang="en-US" dirty="0" smtClean="0">
                <a:latin typeface="Times New Roman" pitchFamily="18" charset="0"/>
                <a:cs typeface="Times New Roman" pitchFamily="18" charset="0"/>
              </a:rPr>
              <a:t> should induce training services</a:t>
            </a:r>
          </a:p>
          <a:p>
            <a:pPr>
              <a:lnSpc>
                <a:spcPct val="150000"/>
              </a:lnSpc>
            </a:pPr>
            <a:r>
              <a:rPr lang="en-US" dirty="0" smtClean="0">
                <a:latin typeface="Times New Roman" pitchFamily="18" charset="0"/>
                <a:cs typeface="Times New Roman" pitchFamily="18" charset="0"/>
              </a:rPr>
              <a:t>It would enable workers to gain more skills and knowledge  </a:t>
            </a:r>
          </a:p>
          <a:p>
            <a:pPr>
              <a:lnSpc>
                <a:spcPct val="150000"/>
              </a:lnSpc>
            </a:pPr>
            <a:r>
              <a:rPr lang="en-US" dirty="0" smtClean="0">
                <a:latin typeface="Times New Roman" pitchFamily="18" charset="0"/>
                <a:cs typeface="Times New Roman" pitchFamily="18" charset="0"/>
              </a:rPr>
              <a:t>Also, healthcare workers should be motivated frequently</a:t>
            </a:r>
          </a:p>
          <a:p>
            <a:pPr>
              <a:lnSpc>
                <a:spcPct val="150000"/>
              </a:lnSpc>
            </a:pPr>
            <a:r>
              <a:rPr lang="en-US" dirty="0" smtClean="0">
                <a:latin typeface="Times New Roman" pitchFamily="18" charset="0"/>
                <a:cs typeface="Times New Roman" pitchFamily="18" charset="0"/>
              </a:rPr>
              <a:t>It can be done by enabling them to engage in the training </a:t>
            </a:r>
            <a:r>
              <a:rPr lang="en-US" dirty="0" smtClean="0">
                <a:latin typeface="Times New Roman" pitchFamily="18" charset="0"/>
                <a:cs typeface="Times New Roman" pitchFamily="18" charset="0"/>
              </a:rPr>
              <a:t>services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Kingdom of Saudi Arabia”, 2012)</a:t>
            </a:r>
          </a:p>
          <a:p>
            <a:pPr>
              <a:lnSpc>
                <a:spcPct val="150000"/>
              </a:lnSpc>
            </a:pPr>
            <a:r>
              <a:rPr lang="en-US" dirty="0" smtClean="0">
                <a:latin typeface="Times New Roman" pitchFamily="18" charset="0"/>
                <a:cs typeface="Times New Roman" pitchFamily="18" charset="0"/>
              </a:rPr>
              <a:t>It would help health quality improve and easy management of patients</a:t>
            </a:r>
          </a:p>
          <a:p>
            <a:pPr>
              <a:lnSpc>
                <a:spcPct val="150000"/>
              </a:lnSpc>
            </a:pPr>
            <a:r>
              <a:rPr lang="en-US" dirty="0" smtClean="0">
                <a:latin typeface="Times New Roman" pitchFamily="18" charset="0"/>
                <a:cs typeface="Times New Roman" pitchFamily="18" charset="0"/>
              </a:rPr>
              <a:t>The patients and healthcare workers should also be educated</a:t>
            </a:r>
          </a:p>
          <a:p>
            <a:pPr>
              <a:lnSpc>
                <a:spcPct val="150000"/>
              </a:lnSpc>
            </a:pPr>
            <a:r>
              <a:rPr lang="en-US" dirty="0" smtClean="0">
                <a:latin typeface="Times New Roman" pitchFamily="18" charset="0"/>
                <a:cs typeface="Times New Roman" pitchFamily="18" charset="0"/>
              </a:rPr>
              <a:t>They should be given awareness of the benefits of </a:t>
            </a:r>
            <a:r>
              <a:rPr lang="en-US" dirty="0" err="1" smtClean="0">
                <a:latin typeface="Times New Roman" pitchFamily="18" charset="0"/>
                <a:cs typeface="Times New Roman" pitchFamily="18" charset="0"/>
              </a:rPr>
              <a:t>eHealth</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This will help them understand its benefits</a:t>
            </a:r>
          </a:p>
          <a:p>
            <a:pPr>
              <a:lnSpc>
                <a:spcPct val="150000"/>
              </a:lnSpc>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 would also help to remove any doubts about the system </a:t>
            </a:r>
          </a:p>
          <a:p>
            <a:pPr>
              <a:lnSpc>
                <a:spcPct val="150000"/>
              </a:lnSpc>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a:t>
            </a:r>
            <a:r>
              <a:rPr lang="en-US" dirty="0" smtClean="0">
                <a:latin typeface="Times New Roman" pitchFamily="18" charset="0"/>
                <a:cs typeface="Times New Roman" pitchFamily="18" charset="0"/>
              </a:rPr>
              <a:t>atients should be educated on the essence of security of their information</a:t>
            </a:r>
          </a:p>
          <a:p>
            <a:pPr>
              <a:lnSpc>
                <a:spcPct val="150000"/>
              </a:lnSpc>
            </a:pPr>
            <a:r>
              <a:rPr lang="en-US" dirty="0" smtClean="0">
                <a:latin typeface="Times New Roman" pitchFamily="18" charset="0"/>
                <a:cs typeface="Times New Roman" pitchFamily="18" charset="0"/>
              </a:rPr>
              <a:t>It would help to remove doubts in data protection</a:t>
            </a: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359442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Times New Roman" pitchFamily="18" charset="0"/>
                <a:cs typeface="Times New Roman" pitchFamily="18" charset="0"/>
              </a:rPr>
              <a:t>Conclusion</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Electronic Healthcare Records bring out the best in the healthcare</a:t>
            </a:r>
          </a:p>
          <a:p>
            <a:r>
              <a:rPr lang="en-US" dirty="0" smtClean="0">
                <a:latin typeface="Times New Roman" pitchFamily="18" charset="0"/>
                <a:cs typeface="Times New Roman" pitchFamily="18" charset="0"/>
              </a:rPr>
              <a:t>However, that is if it is handled well and carefully</a:t>
            </a:r>
          </a:p>
          <a:p>
            <a:r>
              <a:rPr lang="en-US" dirty="0" smtClean="0">
                <a:latin typeface="Times New Roman" pitchFamily="18" charset="0"/>
                <a:cs typeface="Times New Roman" pitchFamily="18" charset="0"/>
              </a:rPr>
              <a:t>However, if not handled with skills and knowledge, it leads to failure</a:t>
            </a:r>
          </a:p>
          <a:p>
            <a:r>
              <a:rPr lang="en-US" dirty="0" smtClean="0">
                <a:latin typeface="Times New Roman" pitchFamily="18" charset="0"/>
                <a:cs typeface="Times New Roman" pitchFamily="18" charset="0"/>
              </a:rPr>
              <a:t>It can also bring about more challenges in the healthcare sector</a:t>
            </a:r>
          </a:p>
          <a:p>
            <a:r>
              <a:rPr lang="en-US" dirty="0" smtClean="0">
                <a:latin typeface="Times New Roman" pitchFamily="18" charset="0"/>
                <a:cs typeface="Times New Roman" pitchFamily="18" charset="0"/>
              </a:rPr>
              <a:t>Some of these challenges include insufficient skills</a:t>
            </a:r>
          </a:p>
          <a:p>
            <a:r>
              <a:rPr lang="en-US" dirty="0" smtClean="0">
                <a:latin typeface="Times New Roman" pitchFamily="18" charset="0"/>
                <a:cs typeface="Times New Roman" pitchFamily="18" charset="0"/>
              </a:rPr>
              <a:t>Healthcare systems will not be managed properly</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system will lack standards leading to failure</a:t>
            </a:r>
          </a:p>
          <a:p>
            <a:r>
              <a:rPr lang="en-US" dirty="0" smtClean="0">
                <a:latin typeface="Times New Roman" pitchFamily="18" charset="0"/>
                <a:cs typeface="Times New Roman" pitchFamily="18" charset="0"/>
              </a:rPr>
              <a:t>Also, inconsistency will occur more frequently</a:t>
            </a:r>
          </a:p>
        </p:txBody>
      </p:sp>
    </p:spTree>
    <p:extLst>
      <p:ext uri="{BB962C8B-B14F-4D97-AF65-F5344CB8AC3E}">
        <p14:creationId xmlns:p14="http://schemas.microsoft.com/office/powerpoint/2010/main" val="23210270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Times New Roman" pitchFamily="18" charset="0"/>
                <a:cs typeface="Times New Roman" pitchFamily="18" charset="0"/>
              </a:rPr>
              <a:t>References </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pPr marL="0" indent="0">
              <a:buNone/>
            </a:pPr>
            <a:r>
              <a:rPr lang="en-US" dirty="0" smtClean="0">
                <a:latin typeface="Times New Roman" pitchFamily="18" charset="0"/>
                <a:cs typeface="Times New Roman" pitchFamily="18" charset="0"/>
              </a:rPr>
              <a:t>Alsulame, K., Khalifa, M., &amp; Househ, M. (2016). E-Health status in Saudi Arabia: A 	review of 	current literature. Health policy and technology, 5(2), 204-210.</a:t>
            </a:r>
          </a:p>
          <a:p>
            <a:pPr marL="0" indent="0">
              <a:buNone/>
            </a:pPr>
            <a:r>
              <a:rPr lang="en-US" dirty="0" smtClean="0">
                <a:latin typeface="Times New Roman" pitchFamily="18" charset="0"/>
                <a:cs typeface="Times New Roman" pitchFamily="18" charset="0"/>
              </a:rPr>
              <a:t>Chikhaoui, E., Sarabdeen, J., &amp; Parveen, R. (2017). Privacy and Security Issues in the 	Use of 	Clouds in e-Health in the Kingdom of Saudi Arabia. Communications of 	the IBIMA, 1-18.</a:t>
            </a:r>
          </a:p>
          <a:p>
            <a:pPr marL="0" indent="0">
              <a:buNone/>
            </a:pPr>
            <a:r>
              <a:rPr lang="en-US" dirty="0" smtClean="0">
                <a:latin typeface="Times New Roman" pitchFamily="18" charset="0"/>
                <a:cs typeface="Times New Roman" pitchFamily="18" charset="0"/>
              </a:rPr>
              <a:t>Jalghoum, Y., &amp; Khasawneh, S. (2016). An empirical research of the challenges to E-	health initiative. 	International Journal of Business and Social Science, 7(11), 51-	65.</a:t>
            </a:r>
          </a:p>
          <a:p>
            <a:pPr marL="0" indent="0">
              <a:buNone/>
            </a:pPr>
            <a:r>
              <a:rPr lang="en-US" dirty="0" smtClean="0">
                <a:latin typeface="Times New Roman" pitchFamily="18" charset="0"/>
                <a:cs typeface="Times New Roman" pitchFamily="18" charset="0"/>
              </a:rPr>
              <a:t>Kingdom of Saudi Arabia. (2012). The National eHealth Program. 	</a:t>
            </a:r>
            <a:r>
              <a:rPr lang="en-US" dirty="0" smtClean="0">
                <a:latin typeface="Times New Roman" pitchFamily="18" charset="0"/>
                <a:cs typeface="Times New Roman" pitchFamily="18" charset="0"/>
                <a:hlinkClick r:id="rId2"/>
              </a:rPr>
              <a:t>https://www.itu.int/ITU-	D/</a:t>
            </a:r>
            <a:r>
              <a:rPr lang="en-US" dirty="0" err="1" smtClean="0">
                <a:latin typeface="Times New Roman" pitchFamily="18" charset="0"/>
                <a:cs typeface="Times New Roman" pitchFamily="18" charset="0"/>
                <a:hlinkClick r:id="rId2"/>
              </a:rPr>
              <a:t>cyb</a:t>
            </a:r>
            <a:r>
              <a:rPr lang="en-US" dirty="0" smtClean="0">
                <a:latin typeface="Times New Roman" pitchFamily="18" charset="0"/>
                <a:cs typeface="Times New Roman" pitchFamily="18" charset="0"/>
                <a:hlinkClick r:id="rId2"/>
              </a:rPr>
              <a:t>/events/2012/e-	health/</a:t>
            </a:r>
            <a:r>
              <a:rPr lang="en-US" dirty="0" err="1" smtClean="0">
                <a:latin typeface="Times New Roman" pitchFamily="18" charset="0"/>
                <a:cs typeface="Times New Roman" pitchFamily="18" charset="0"/>
                <a:hlinkClick r:id="rId2"/>
              </a:rPr>
              <a:t>Nat_eH_Dev</a:t>
            </a:r>
            <a:r>
              <a:rPr lang="en-US" dirty="0" smtClean="0">
                <a:latin typeface="Times New Roman" pitchFamily="18" charset="0"/>
                <a:cs typeface="Times New Roman" pitchFamily="18" charset="0"/>
                <a:hlinkClick r:id="rId2"/>
              </a:rPr>
              <a:t>/Session%204/KSA-MOH-Presentation-	SaudiArabia%20FINAL.pdf</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496526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346</TotalTime>
  <Words>2464</Words>
  <Application>Microsoft Office PowerPoint</Application>
  <PresentationFormat>Custom</PresentationFormat>
  <Paragraphs>125</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Key Issues and Challenges Health Care Organizations Face when Adopting Electronic Health Records</vt:lpstr>
      <vt:lpstr>Introduction </vt:lpstr>
      <vt:lpstr>Health Care Delivery</vt:lpstr>
      <vt:lpstr>Effective Healthcare Raise</vt:lpstr>
      <vt:lpstr>Healthcare Quality</vt:lpstr>
      <vt:lpstr>Business Requirements</vt:lpstr>
      <vt:lpstr>Regulatory Guidance</vt:lpstr>
      <vt:lpstr>Technology Standards</vt:lpstr>
      <vt:lpstr>Technology Standards</vt:lpstr>
      <vt:lpstr>Recommendations </vt:lpstr>
      <vt:lpstr>Conclusion</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Issues and Challenges Health Care Organizations Face when Adopting Electronic Health Records</dc:title>
  <dc:creator>nonniana</dc:creator>
  <cp:lastModifiedBy>User</cp:lastModifiedBy>
  <cp:revision>35</cp:revision>
  <dcterms:created xsi:type="dcterms:W3CDTF">2020-02-23T18:41:57Z</dcterms:created>
  <dcterms:modified xsi:type="dcterms:W3CDTF">2020-02-24T20:36:50Z</dcterms:modified>
</cp:coreProperties>
</file>